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2" r:id="rId5"/>
    <p:sldId id="265" r:id="rId6"/>
    <p:sldId id="264" r:id="rId7"/>
    <p:sldId id="267" r:id="rId8"/>
    <p:sldId id="263" r:id="rId9"/>
    <p:sldId id="258" r:id="rId10"/>
    <p:sldId id="259" r:id="rId11"/>
    <p:sldId id="260" r:id="rId12"/>
    <p:sldId id="261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7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28D29-B48E-755C-45A5-50C1F8AD978F}" v="4063" dt="2025-04-30T09:53:50.207"/>
    <p1510:client id="{199CBDED-17D2-4927-0F1A-D15DD9D48653}" v="6" dt="2025-04-28T10:33:14.282"/>
    <p1510:client id="{92818FE7-C5A4-76DC-1E3A-142E55CC26DC}" v="10" dt="2025-04-29T16:42:18.043"/>
    <p1510:client id="{EBB233F2-78F3-1C1D-8C6F-80974A7D8BEE}" v="5" dt="2025-04-28T10:20:49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30/04/2025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50A283E-B507-DAD6-DDFC-1B5E020094D6}"/>
              </a:ext>
            </a:extLst>
          </p:cNvPr>
          <p:cNvSpPr txBox="1"/>
          <p:nvPr/>
        </p:nvSpPr>
        <p:spPr>
          <a:xfrm>
            <a:off x="4039523" y="829123"/>
            <a:ext cx="8147713" cy="30812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Proyectos de Spring Batch, SOAP y REST.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Julián Pérez Pereña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B627BD6-76FF-AACF-4CF9-0D280DD6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50" y="2631057"/>
            <a:ext cx="2622191" cy="24872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338703-7BCC-7D27-99EF-C46492A88B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44" t="-769" r="62561" b="-769"/>
          <a:stretch/>
        </p:blipFill>
        <p:spPr>
          <a:xfrm>
            <a:off x="1557332" y="4258215"/>
            <a:ext cx="1494548" cy="2338630"/>
          </a:xfrm>
          <a:prstGeom prst="rect">
            <a:avLst/>
          </a:prstGeom>
        </p:spPr>
      </p:pic>
      <p:pic>
        <p:nvPicPr>
          <p:cNvPr id="10" name="Imagen 9" descr="Texto, Logotipo&#10;&#10;El contenido generado por IA puede ser incorrecto.">
            <a:extLst>
              <a:ext uri="{FF2B5EF4-FFF2-40B4-BE49-F238E27FC236}">
                <a16:creationId xmlns:a16="http://schemas.microsoft.com/office/drawing/2014/main" id="{ACAD1144-C776-B885-3144-7B625A84F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712" y="922847"/>
            <a:ext cx="2195783" cy="248189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8B9FB2B-3E6B-ED54-ED5C-FC50F8ED4321}"/>
              </a:ext>
            </a:extLst>
          </p:cNvPr>
          <p:cNvSpPr txBox="1"/>
          <p:nvPr/>
        </p:nvSpPr>
        <p:spPr>
          <a:xfrm>
            <a:off x="4675742" y="670096"/>
            <a:ext cx="33468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>
                <a:latin typeface="Calibri"/>
                <a:ea typeface="Calibri"/>
                <a:cs typeface="Calibri"/>
              </a:rPr>
              <a:t>Otras tecnologías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C20106D-B75B-5D49-46D7-3FE1CEAD1360}"/>
              </a:ext>
            </a:extLst>
          </p:cNvPr>
          <p:cNvSpPr txBox="1"/>
          <p:nvPr/>
        </p:nvSpPr>
        <p:spPr>
          <a:xfrm>
            <a:off x="4151102" y="3437986"/>
            <a:ext cx="38822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400" b="1" dirty="0">
                <a:latin typeface="Calibri"/>
                <a:ea typeface="Roboto"/>
                <a:cs typeface="Roboto"/>
              </a:rPr>
              <a:t>Utilizado para la configuración de Spring </a:t>
            </a:r>
            <a:r>
              <a:rPr lang="es-ES" sz="1400" b="1" err="1">
                <a:latin typeface="Calibri"/>
                <a:ea typeface="Roboto"/>
                <a:cs typeface="Roboto"/>
              </a:rPr>
              <a:t>Batch</a:t>
            </a:r>
            <a:r>
              <a:rPr lang="es-ES" sz="1400" b="1" dirty="0">
                <a:latin typeface="Calibri"/>
                <a:ea typeface="Roboto"/>
                <a:cs typeface="Roboto"/>
              </a:rPr>
              <a:t>.</a:t>
            </a:r>
            <a:endParaRPr lang="es-ES" sz="1400" b="1" dirty="0">
              <a:latin typeface="Roboto"/>
              <a:ea typeface="Roboto"/>
              <a:cs typeface="Roboto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367A969-B20F-2F27-6420-77CC475FF845}"/>
              </a:ext>
            </a:extLst>
          </p:cNvPr>
          <p:cNvSpPr txBox="1"/>
          <p:nvPr/>
        </p:nvSpPr>
        <p:spPr>
          <a:xfrm>
            <a:off x="4155415" y="5112589"/>
            <a:ext cx="56718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400" b="1" dirty="0">
                <a:latin typeface="Calibri"/>
                <a:ea typeface="Roboto"/>
                <a:cs typeface="Roboto"/>
              </a:rPr>
              <a:t>Protocolo para la comunicación entre aplicaciones a través de servicios web. Utiliza XML para la definición de mensajes</a:t>
            </a:r>
            <a:endParaRPr lang="es-ES" sz="14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8966000-042C-FBDD-6A43-6C858694C57D}"/>
              </a:ext>
            </a:extLst>
          </p:cNvPr>
          <p:cNvSpPr txBox="1"/>
          <p:nvPr/>
        </p:nvSpPr>
        <p:spPr>
          <a:xfrm>
            <a:off x="4147868" y="1905719"/>
            <a:ext cx="52430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400" b="1" dirty="0">
                <a:latin typeface="Calibri"/>
                <a:ea typeface="Roboto"/>
                <a:cs typeface="Roboto"/>
              </a:rPr>
              <a:t>Herramienta de gestión de proyectos y dependencias. Utilizado para la construcción, gestión y configuración de los proyectos.</a:t>
            </a:r>
            <a:endParaRPr lang="es-ES" sz="1400" b="1" dirty="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9291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CB746AA-2BFB-77BC-8ABD-E2EDFC4F9B67}"/>
              </a:ext>
            </a:extLst>
          </p:cNvPr>
          <p:cNvSpPr txBox="1"/>
          <p:nvPr/>
        </p:nvSpPr>
        <p:spPr>
          <a:xfrm>
            <a:off x="4521820" y="521531"/>
            <a:ext cx="482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latin typeface="Calibri"/>
                <a:ea typeface="Calibri"/>
                <a:cs typeface="Calibri"/>
              </a:rPr>
              <a:t>Entornos de desarrollo</a:t>
            </a:r>
          </a:p>
        </p:txBody>
      </p:sp>
      <p:pic>
        <p:nvPicPr>
          <p:cNvPr id="6" name="Imagen 5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16FCB112-8D6A-8DD8-D7D4-7BA42CDF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452" y="1097875"/>
            <a:ext cx="2627105" cy="20937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58EB10-8062-06A7-D95E-5A3131BBD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396" y="1610264"/>
            <a:ext cx="1696529" cy="1466492"/>
          </a:xfrm>
          <a:prstGeom prst="rect">
            <a:avLst/>
          </a:prstGeom>
        </p:spPr>
      </p:pic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6CDE953F-5DBC-335C-C98F-82255E2E8E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839" t="-32500" r="1363" b="31667"/>
          <a:stretch/>
        </p:blipFill>
        <p:spPr>
          <a:xfrm>
            <a:off x="7551708" y="3543032"/>
            <a:ext cx="3040850" cy="1741658"/>
          </a:xfrm>
          <a:prstGeom prst="rect">
            <a:avLst/>
          </a:prstGeom>
        </p:spPr>
      </p:pic>
      <p:pic>
        <p:nvPicPr>
          <p:cNvPr id="12" name="Imagen 11" descr="Logotipo&#10;&#10;El contenido generado por IA puede ser incorrecto.">
            <a:extLst>
              <a:ext uri="{FF2B5EF4-FFF2-40B4-BE49-F238E27FC236}">
                <a16:creationId xmlns:a16="http://schemas.microsoft.com/office/drawing/2014/main" id="{D08C0586-4B2D-D3D7-0BA4-54958ECBF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825" y="3906687"/>
            <a:ext cx="3562350" cy="1028700"/>
          </a:xfrm>
          <a:prstGeom prst="rect">
            <a:avLst/>
          </a:prstGeom>
        </p:spPr>
      </p:pic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C6E45BC6-277E-DC67-B03B-E7082CEF5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650" y="4175004"/>
            <a:ext cx="1452474" cy="13834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1798AA8-3ED6-F3F9-4305-DD34C32E5068}"/>
              </a:ext>
            </a:extLst>
          </p:cNvPr>
          <p:cNvSpPr txBox="1"/>
          <p:nvPr/>
        </p:nvSpPr>
        <p:spPr>
          <a:xfrm>
            <a:off x="4521819" y="3195719"/>
            <a:ext cx="482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latin typeface="Calibri"/>
                <a:ea typeface="Calibri"/>
                <a:cs typeface="Calibri"/>
              </a:rPr>
              <a:t>Otras herramientas</a:t>
            </a:r>
          </a:p>
        </p:txBody>
      </p:sp>
    </p:spTree>
    <p:extLst>
      <p:ext uri="{BB962C8B-B14F-4D97-AF65-F5344CB8AC3E}">
        <p14:creationId xmlns:p14="http://schemas.microsoft.com/office/powerpoint/2010/main" val="38496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FF2F9B7-9291-A4BA-383D-10BAAE1DBE63}"/>
              </a:ext>
            </a:extLst>
          </p:cNvPr>
          <p:cNvSpPr txBox="1"/>
          <p:nvPr/>
        </p:nvSpPr>
        <p:spPr>
          <a:xfrm>
            <a:off x="3625092" y="352219"/>
            <a:ext cx="4945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>
                <a:latin typeface="Calibri"/>
                <a:ea typeface="Calibri"/>
                <a:cs typeface="Calibri"/>
              </a:rPr>
              <a:t>Ejercicio 1</a:t>
            </a:r>
            <a:endParaRPr lang="es-ES"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4AA33E6A-8779-D03D-1D90-6A03668C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90" y="2098096"/>
            <a:ext cx="2690330" cy="4119107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C6596059-3927-DDFA-71DC-B25627157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891" y="2360207"/>
            <a:ext cx="7576268" cy="396152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02BA60F-4663-BC8E-21BB-597B705D9FA3}"/>
              </a:ext>
            </a:extLst>
          </p:cNvPr>
          <p:cNvSpPr txBox="1"/>
          <p:nvPr/>
        </p:nvSpPr>
        <p:spPr>
          <a:xfrm>
            <a:off x="1950720" y="873760"/>
            <a:ext cx="8521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Consiste en crear una aplicación </a:t>
            </a:r>
            <a:r>
              <a:rPr lang="es-ES" b="1" err="1"/>
              <a:t>spring</a:t>
            </a:r>
            <a:r>
              <a:rPr lang="es-ES" b="1" dirty="0"/>
              <a:t> </a:t>
            </a:r>
            <a:r>
              <a:rPr lang="es-ES" b="1" err="1"/>
              <a:t>batch</a:t>
            </a:r>
            <a:r>
              <a:rPr lang="es-ES" b="1" dirty="0"/>
              <a:t> que lee, valida y procesa y escribe los datos de un fichero CSV en una base de datos MySQL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59C2970-5B4A-191C-8D1F-639C3B4F9983}"/>
              </a:ext>
            </a:extLst>
          </p:cNvPr>
          <p:cNvCxnSpPr/>
          <p:nvPr/>
        </p:nvCxnSpPr>
        <p:spPr>
          <a:xfrm>
            <a:off x="8829040" y="2108200"/>
            <a:ext cx="215900" cy="4826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470DF68-0C6F-2515-2CEA-F9833EFE275F}"/>
              </a:ext>
            </a:extLst>
          </p:cNvPr>
          <p:cNvSpPr txBox="1"/>
          <p:nvPr/>
        </p:nvSpPr>
        <p:spPr>
          <a:xfrm>
            <a:off x="8102599" y="1783080"/>
            <a:ext cx="30657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/>
              <a:t>Para archivos de texto plano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8A7122-E0E8-173F-2486-EC7C20B23A63}"/>
              </a:ext>
            </a:extLst>
          </p:cNvPr>
          <p:cNvSpPr txBox="1"/>
          <p:nvPr/>
        </p:nvSpPr>
        <p:spPr>
          <a:xfrm>
            <a:off x="553718" y="1722119"/>
            <a:ext cx="30657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/>
              <a:t>Estructura de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2413059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B2A98A7-B88B-AFB2-602C-E85D1ADF48A0}"/>
              </a:ext>
            </a:extLst>
          </p:cNvPr>
          <p:cNvSpPr txBox="1"/>
          <p:nvPr/>
        </p:nvSpPr>
        <p:spPr>
          <a:xfrm>
            <a:off x="3625092" y="352219"/>
            <a:ext cx="4945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>
                <a:latin typeface="Calibri"/>
                <a:ea typeface="Calibri"/>
                <a:cs typeface="Calibri"/>
              </a:rPr>
              <a:t>Ejercicio 2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F20463-8135-C02F-93E9-E2FEBC7C9F35}"/>
              </a:ext>
            </a:extLst>
          </p:cNvPr>
          <p:cNvSpPr txBox="1"/>
          <p:nvPr/>
        </p:nvSpPr>
        <p:spPr>
          <a:xfrm>
            <a:off x="1950720" y="873760"/>
            <a:ext cx="8521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Variación del ejercicio 1, en este caso se trata de borrar los datos de la base de datos e implementando un Reader y un </a:t>
            </a:r>
            <a:r>
              <a:rPr lang="es-ES" b="1" dirty="0" err="1"/>
              <a:t>Writer</a:t>
            </a:r>
            <a:r>
              <a:rPr lang="es-ES" b="1" dirty="0"/>
              <a:t> personalizados.</a:t>
            </a:r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FF042BFD-1B05-9DA5-F5B4-869F1A03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29" y="1718654"/>
            <a:ext cx="3175001" cy="4925255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1B069AF1-126E-76E8-5C29-370BE6496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044" y="4376145"/>
            <a:ext cx="6162262" cy="2258060"/>
          </a:xfrm>
          <a:prstGeom prst="rect">
            <a:avLst/>
          </a:prstGeom>
        </p:spPr>
      </p:pic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4567B350-3B51-8AC7-D7B4-D3A38460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043" y="1701557"/>
            <a:ext cx="6162263" cy="24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00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58DB3BC-7FEB-3A80-102C-738A4B1CDB8E}"/>
              </a:ext>
            </a:extLst>
          </p:cNvPr>
          <p:cNvSpPr txBox="1"/>
          <p:nvPr/>
        </p:nvSpPr>
        <p:spPr>
          <a:xfrm>
            <a:off x="3625092" y="352219"/>
            <a:ext cx="4945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>
                <a:latin typeface="Calibri"/>
                <a:ea typeface="Calibri"/>
                <a:cs typeface="Calibri"/>
              </a:rPr>
              <a:t>Ejercicio 3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B359A8-007E-CD1B-8645-D1DF00195FD3}"/>
              </a:ext>
            </a:extLst>
          </p:cNvPr>
          <p:cNvSpPr txBox="1"/>
          <p:nvPr/>
        </p:nvSpPr>
        <p:spPr>
          <a:xfrm>
            <a:off x="2346960" y="873760"/>
            <a:ext cx="8521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 err="1"/>
              <a:t>Variacion</a:t>
            </a:r>
            <a:r>
              <a:rPr lang="es-ES" b="1" dirty="0"/>
              <a:t> del ejercicio 2, en lugar de emplear JDBC se emplea JPA</a:t>
            </a:r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206C1EC8-275A-02FA-48D8-A79FC90FC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12" y="1463246"/>
            <a:ext cx="3379719" cy="5026578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142FD886-6317-F658-239C-19016ED6F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218" y="1465088"/>
            <a:ext cx="7377045" cy="1200088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3474466-E8B3-851F-5791-C0380AAD2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218" y="2770609"/>
            <a:ext cx="7410174" cy="36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2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BEADE5B-8559-C66F-7B9D-0D43A2731F6A}"/>
              </a:ext>
            </a:extLst>
          </p:cNvPr>
          <p:cNvSpPr txBox="1"/>
          <p:nvPr/>
        </p:nvSpPr>
        <p:spPr>
          <a:xfrm>
            <a:off x="1950720" y="873760"/>
            <a:ext cx="8521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latin typeface="Calibri"/>
                <a:ea typeface="Calibri"/>
                <a:cs typeface="Calibri"/>
              </a:rPr>
              <a:t>Se trata de realizar un servicio SOAP generado a través de un archivo </a:t>
            </a:r>
            <a:r>
              <a:rPr lang="es-ES" b="1" err="1">
                <a:latin typeface="Calibri"/>
                <a:ea typeface="Calibri"/>
                <a:cs typeface="Calibri"/>
              </a:rPr>
              <a:t>xsd</a:t>
            </a:r>
            <a:endParaRPr lang="es-ES" b="1">
              <a:latin typeface="Calibri"/>
              <a:ea typeface="Calibri"/>
              <a:cs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6605C5C-39AD-D57A-139F-F0C171BE6E72}"/>
              </a:ext>
            </a:extLst>
          </p:cNvPr>
          <p:cNvSpPr txBox="1"/>
          <p:nvPr/>
        </p:nvSpPr>
        <p:spPr>
          <a:xfrm>
            <a:off x="3625092" y="352219"/>
            <a:ext cx="4945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>
                <a:latin typeface="Calibri"/>
                <a:ea typeface="Calibri"/>
                <a:cs typeface="Calibri"/>
              </a:rPr>
              <a:t>Ejercicio 4</a:t>
            </a:r>
            <a:endParaRPr lang="es-ES" dirty="0"/>
          </a:p>
        </p:txBody>
      </p:sp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273E034E-F70F-8742-CE02-9D35CFF8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3" y="1715342"/>
            <a:ext cx="2826993" cy="4719846"/>
          </a:xfrm>
          <a:prstGeom prst="rect">
            <a:avLst/>
          </a:prstGeom>
        </p:spPr>
      </p:pic>
      <p:pic>
        <p:nvPicPr>
          <p:cNvPr id="11" name="Imagen 10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B1F70FC0-F908-3FC5-1345-277DB2F7D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040" y="1980233"/>
            <a:ext cx="8321399" cy="42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6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538D7B0-A13B-E9EB-0936-966B93AA9109}"/>
              </a:ext>
            </a:extLst>
          </p:cNvPr>
          <p:cNvSpPr txBox="1"/>
          <p:nvPr/>
        </p:nvSpPr>
        <p:spPr>
          <a:xfrm>
            <a:off x="2550160" y="873760"/>
            <a:ext cx="8521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latin typeface="Calibri"/>
                <a:ea typeface="Calibri"/>
                <a:cs typeface="Calibri"/>
              </a:rPr>
              <a:t>Proyecto con JPA que pueda acceder a una base de datos Oracle11g. Se implementa un </a:t>
            </a:r>
            <a:r>
              <a:rPr lang="es-ES" b="1" dirty="0" err="1">
                <a:latin typeface="Calibri"/>
                <a:ea typeface="Calibri"/>
                <a:cs typeface="Calibri"/>
              </a:rPr>
              <a:t>controller</a:t>
            </a:r>
            <a:r>
              <a:rPr lang="es-ES" b="1" dirty="0">
                <a:latin typeface="Calibri"/>
                <a:ea typeface="Calibri"/>
                <a:cs typeface="Calibri"/>
              </a:rPr>
              <a:t> que maneja solicitudes http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B6D529-E4F5-79C6-0E10-4BE66BB6B757}"/>
              </a:ext>
            </a:extLst>
          </p:cNvPr>
          <p:cNvSpPr txBox="1"/>
          <p:nvPr/>
        </p:nvSpPr>
        <p:spPr>
          <a:xfrm>
            <a:off x="3625092" y="352219"/>
            <a:ext cx="4945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>
                <a:latin typeface="Calibri"/>
                <a:ea typeface="Calibri"/>
                <a:cs typeface="Calibri"/>
              </a:rPr>
              <a:t>Ejercicio 5</a:t>
            </a:r>
            <a:endParaRPr lang="es-ES" dirty="0"/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3CF3C491-07E0-6A66-1074-9A4764D3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05" y="1869427"/>
            <a:ext cx="3460474" cy="4487655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84616B30-3CA4-DE3F-B937-64840E69B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29" y="1882912"/>
            <a:ext cx="7882559" cy="44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3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0A732EA-1527-0CDB-0825-F0D62550E05A}"/>
              </a:ext>
            </a:extLst>
          </p:cNvPr>
          <p:cNvSpPr txBox="1"/>
          <p:nvPr/>
        </p:nvSpPr>
        <p:spPr>
          <a:xfrm>
            <a:off x="1950720" y="873760"/>
            <a:ext cx="8521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/>
              <a:t>Variación del ejercicio 5 pero utilizando </a:t>
            </a:r>
            <a:r>
              <a:rPr lang="es-ES" b="1" dirty="0" err="1"/>
              <a:t>EclipseLink</a:t>
            </a:r>
            <a:r>
              <a:rPr lang="es-ES" b="1" dirty="0"/>
              <a:t> como implementación de JPA en vez de </a:t>
            </a:r>
            <a:r>
              <a:rPr lang="es-ES" b="1" dirty="0" err="1"/>
              <a:t>hibernate</a:t>
            </a:r>
            <a:r>
              <a:rPr lang="es-ES" b="1" dirty="0"/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4960188-903C-2432-43F3-D94CB9B5B89E}"/>
              </a:ext>
            </a:extLst>
          </p:cNvPr>
          <p:cNvSpPr txBox="1"/>
          <p:nvPr/>
        </p:nvSpPr>
        <p:spPr>
          <a:xfrm>
            <a:off x="3625092" y="352219"/>
            <a:ext cx="4945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>
                <a:latin typeface="Calibri"/>
                <a:ea typeface="Calibri"/>
                <a:cs typeface="Calibri"/>
              </a:rPr>
              <a:t>Ejercicio 6</a:t>
            </a:r>
            <a:endParaRPr lang="es-ES" dirty="0"/>
          </a:p>
        </p:txBody>
      </p:sp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3FE0F7B1-F1F0-BCFC-3B85-83EC9815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87" y="1902191"/>
            <a:ext cx="7851914" cy="44892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F8AF46-D957-E2B0-C9D0-FAA6AD53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96" y="1900858"/>
            <a:ext cx="3551445" cy="44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7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07C7A2B-C604-0C3C-9AFA-500140713C55}"/>
              </a:ext>
            </a:extLst>
          </p:cNvPr>
          <p:cNvSpPr txBox="1"/>
          <p:nvPr/>
        </p:nvSpPr>
        <p:spPr>
          <a:xfrm>
            <a:off x="3625092" y="352219"/>
            <a:ext cx="49455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>
                <a:latin typeface="Calibri"/>
                <a:ea typeface="Calibri"/>
                <a:cs typeface="Calibri"/>
              </a:rPr>
              <a:t>Ejercicio 7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CA357A-8D7E-E79A-742E-E72DDECAC84F}"/>
              </a:ext>
            </a:extLst>
          </p:cNvPr>
          <p:cNvSpPr txBox="1"/>
          <p:nvPr/>
        </p:nvSpPr>
        <p:spPr>
          <a:xfrm>
            <a:off x="1950720" y="873760"/>
            <a:ext cx="8521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latin typeface="Calibri"/>
                <a:ea typeface="Calibri"/>
                <a:cs typeface="Calibri"/>
              </a:rPr>
              <a:t>Se trata de crear un </a:t>
            </a:r>
            <a:r>
              <a:rPr lang="es-ES" b="1" err="1">
                <a:latin typeface="Calibri"/>
                <a:ea typeface="Calibri"/>
                <a:cs typeface="Calibri"/>
              </a:rPr>
              <a:t>Rest</a:t>
            </a:r>
            <a:r>
              <a:rPr lang="es-ES" b="1" dirty="0">
                <a:latin typeface="Calibri"/>
                <a:ea typeface="Calibri"/>
                <a:cs typeface="Calibri"/>
              </a:rPr>
              <a:t> </a:t>
            </a:r>
            <a:r>
              <a:rPr lang="es-ES" b="1" err="1">
                <a:latin typeface="Calibri"/>
                <a:ea typeface="Calibri"/>
                <a:cs typeface="Calibri"/>
              </a:rPr>
              <a:t>Controller</a:t>
            </a:r>
            <a:r>
              <a:rPr lang="es-ES" b="1" dirty="0">
                <a:latin typeface="Calibri"/>
                <a:ea typeface="Calibri"/>
                <a:cs typeface="Calibri"/>
              </a:rPr>
              <a:t> y los datos estarán ubicados en una base de datos MySQL y accesibles a través de JPA</a:t>
            </a:r>
            <a:endParaRPr lang="es-ES" b="1" dirty="0" err="1"/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662A3046-0869-19FA-D19D-1E8144544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9" y="1856989"/>
            <a:ext cx="3804340" cy="4759463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53710D99-7509-69CE-31D7-F0157E662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443" y="1858757"/>
            <a:ext cx="6464853" cy="1914662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3F23AFA7-16ED-509B-EBC5-8582501AF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581" y="3935689"/>
            <a:ext cx="6468581" cy="2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7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0D34872-C21F-0182-8B5C-D0D65646B4C1}"/>
              </a:ext>
            </a:extLst>
          </p:cNvPr>
          <p:cNvSpPr txBox="1"/>
          <p:nvPr/>
        </p:nvSpPr>
        <p:spPr>
          <a:xfrm>
            <a:off x="3299460" y="779779"/>
            <a:ext cx="5245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b="1" dirty="0">
                <a:latin typeface="Calibri"/>
                <a:ea typeface="Calibri"/>
                <a:cs typeface="Calibri"/>
              </a:rPr>
              <a:t>Final de la </a:t>
            </a:r>
            <a:r>
              <a:rPr lang="es-ES" sz="2400" b="1">
                <a:latin typeface="Calibri"/>
                <a:ea typeface="Calibri"/>
                <a:cs typeface="Calibri"/>
              </a:rPr>
              <a:t>presentación</a:t>
            </a: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6D448B-867D-AF68-C8A0-0764D4B37417}"/>
              </a:ext>
            </a:extLst>
          </p:cNvPr>
          <p:cNvSpPr txBox="1"/>
          <p:nvPr/>
        </p:nvSpPr>
        <p:spPr>
          <a:xfrm>
            <a:off x="1968500" y="2151379"/>
            <a:ext cx="7315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>
                <a:latin typeface="Calibri"/>
                <a:ea typeface="Calibri"/>
                <a:cs typeface="Calibri"/>
              </a:rPr>
              <a:t>A continuación, voy a pasar a mostrar los ejemplos de cada ejercicio y que funciona correctamente.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689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F4D3AB-8212-9376-7862-663903DA9623}"/>
              </a:ext>
            </a:extLst>
          </p:cNvPr>
          <p:cNvSpPr txBox="1"/>
          <p:nvPr/>
        </p:nvSpPr>
        <p:spPr>
          <a:xfrm>
            <a:off x="4565429" y="726794"/>
            <a:ext cx="34736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Tecnologías utilizadas</a:t>
            </a:r>
          </a:p>
        </p:txBody>
      </p:sp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DD953B94-2A28-DFDA-3E65-35DBBD66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99" y="1246723"/>
            <a:ext cx="2867362" cy="176602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CA759E3-46E5-D063-E691-C6B341C6DED4}"/>
              </a:ext>
            </a:extLst>
          </p:cNvPr>
          <p:cNvSpPr txBox="1"/>
          <p:nvPr/>
        </p:nvSpPr>
        <p:spPr>
          <a:xfrm>
            <a:off x="3381291" y="1867748"/>
            <a:ext cx="62593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Calibri"/>
                <a:ea typeface="Roboto"/>
                <a:cs typeface="Roboto"/>
              </a:rPr>
              <a:t>Lenguaje de programación utilizado para desarrollar los proyectos. Conocido por su robustez, portabilidad y amplio soporte frameworks</a:t>
            </a:r>
            <a:endParaRPr lang="es-ES" sz="1600">
              <a:solidFill>
                <a:schemeClr val="bg1"/>
              </a:solidFill>
            </a:endParaRPr>
          </a:p>
        </p:txBody>
      </p:sp>
      <p:pic>
        <p:nvPicPr>
          <p:cNvPr id="12" name="Imagen 11" descr="Texto&#10;&#10;El contenido generado por IA puede ser incorrecto.">
            <a:extLst>
              <a:ext uri="{FF2B5EF4-FFF2-40B4-BE49-F238E27FC236}">
                <a16:creationId xmlns:a16="http://schemas.microsoft.com/office/drawing/2014/main" id="{FF736AAC-3346-BD53-8863-D5D663BE72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72" b="-463"/>
          <a:stretch/>
        </p:blipFill>
        <p:spPr>
          <a:xfrm>
            <a:off x="3479320" y="3021851"/>
            <a:ext cx="6067251" cy="28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ra sonriente 3">
            <a:extLst>
              <a:ext uri="{FF2B5EF4-FFF2-40B4-BE49-F238E27FC236}">
                <a16:creationId xmlns:a16="http://schemas.microsoft.com/office/drawing/2014/main" id="{29598D1F-A602-C656-C813-FD724482A519}"/>
              </a:ext>
            </a:extLst>
          </p:cNvPr>
          <p:cNvSpPr/>
          <p:nvPr/>
        </p:nvSpPr>
        <p:spPr>
          <a:xfrm>
            <a:off x="8482642" y="2640639"/>
            <a:ext cx="1019947" cy="917050"/>
          </a:xfrm>
          <a:prstGeom prst="smileyFac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pic>
        <p:nvPicPr>
          <p:cNvPr id="5" name="Gráfico 5" descr="Formas básicas con relleno sólido">
            <a:extLst>
              <a:ext uri="{FF2B5EF4-FFF2-40B4-BE49-F238E27FC236}">
                <a16:creationId xmlns:a16="http://schemas.microsoft.com/office/drawing/2014/main" id="{02764C2F-13C1-E277-8C4F-4456AE578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8197" y="2252931"/>
            <a:ext cx="1374475" cy="1302588"/>
          </a:xfrm>
          <a:prstGeom prst="rect">
            <a:avLst/>
          </a:prstGeom>
        </p:spPr>
      </p:pic>
      <p:pic>
        <p:nvPicPr>
          <p:cNvPr id="6" name="Gráfico 6" descr="Escudo con relleno sólido">
            <a:extLst>
              <a:ext uri="{FF2B5EF4-FFF2-40B4-BE49-F238E27FC236}">
                <a16:creationId xmlns:a16="http://schemas.microsoft.com/office/drawing/2014/main" id="{304258B8-54BD-BB23-0183-0F3024D52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9366" y="2526102"/>
            <a:ext cx="914400" cy="914400"/>
          </a:xfrm>
          <a:prstGeom prst="rect">
            <a:avLst/>
          </a:prstGeom>
        </p:spPr>
      </p:pic>
      <p:sp>
        <p:nvSpPr>
          <p:cNvPr id="7" name="CuadroTexto 7">
            <a:extLst>
              <a:ext uri="{FF2B5EF4-FFF2-40B4-BE49-F238E27FC236}">
                <a16:creationId xmlns:a16="http://schemas.microsoft.com/office/drawing/2014/main" id="{BC966716-EEA2-0562-2A5A-075396B27725}"/>
              </a:ext>
            </a:extLst>
          </p:cNvPr>
          <p:cNvSpPr txBox="1"/>
          <p:nvPr/>
        </p:nvSpPr>
        <p:spPr>
          <a:xfrm>
            <a:off x="1653960" y="3722044"/>
            <a:ext cx="1987176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Multiplataforma</a:t>
            </a:r>
            <a:endParaRPr lang="es-ES"/>
          </a:p>
        </p:txBody>
      </p:sp>
      <p:sp>
        <p:nvSpPr>
          <p:cNvPr id="8" name="CuadroTexto 8">
            <a:extLst>
              <a:ext uri="{FF2B5EF4-FFF2-40B4-BE49-F238E27FC236}">
                <a16:creationId xmlns:a16="http://schemas.microsoft.com/office/drawing/2014/main" id="{A19B28C3-31B0-1AE2-125F-579B8D95AD43}"/>
              </a:ext>
            </a:extLst>
          </p:cNvPr>
          <p:cNvSpPr txBox="1"/>
          <p:nvPr/>
        </p:nvSpPr>
        <p:spPr>
          <a:xfrm>
            <a:off x="4671232" y="3722044"/>
            <a:ext cx="213658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Seguro</a:t>
            </a:r>
            <a:endParaRPr lang="es-ES" sz="2000" b="1">
              <a:solidFill>
                <a:schemeClr val="bg1"/>
              </a:solidFill>
            </a:endParaRPr>
          </a:p>
        </p:txBody>
      </p:sp>
      <p:sp>
        <p:nvSpPr>
          <p:cNvPr id="9" name="CuadroTexto 9">
            <a:extLst>
              <a:ext uri="{FF2B5EF4-FFF2-40B4-BE49-F238E27FC236}">
                <a16:creationId xmlns:a16="http://schemas.microsoft.com/office/drawing/2014/main" id="{DC079326-A0FC-4C86-8BC3-586426F879F1}"/>
              </a:ext>
            </a:extLst>
          </p:cNvPr>
          <p:cNvSpPr txBox="1"/>
          <p:nvPr/>
        </p:nvSpPr>
        <p:spPr>
          <a:xfrm>
            <a:off x="7762644" y="3723171"/>
            <a:ext cx="2480235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Gran comunidad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1C056A-DBE4-4840-F8A9-3FD9B8D75192}"/>
              </a:ext>
            </a:extLst>
          </p:cNvPr>
          <p:cNvSpPr txBox="1"/>
          <p:nvPr/>
        </p:nvSpPr>
        <p:spPr>
          <a:xfrm>
            <a:off x="3336200" y="857086"/>
            <a:ext cx="49183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Algunas características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50DCCC9-81EA-83F7-3219-EB057F93FB1F}"/>
              </a:ext>
            </a:extLst>
          </p:cNvPr>
          <p:cNvSpPr txBox="1"/>
          <p:nvPr/>
        </p:nvSpPr>
        <p:spPr>
          <a:xfrm>
            <a:off x="1391221" y="4424561"/>
            <a:ext cx="25008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Solo se necesita JVM para poder ejecutarse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0C5B51-FBA5-E1AA-8298-5437F4EC74C8}"/>
              </a:ext>
            </a:extLst>
          </p:cNvPr>
          <p:cNvSpPr txBox="1"/>
          <p:nvPr/>
        </p:nvSpPr>
        <p:spPr>
          <a:xfrm>
            <a:off x="4498986" y="4426817"/>
            <a:ext cx="28537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Conocido por su robustez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62B07C1-882A-F9CB-32C5-C24ABDB70518}"/>
              </a:ext>
            </a:extLst>
          </p:cNvPr>
          <p:cNvSpPr txBox="1"/>
          <p:nvPr/>
        </p:nvSpPr>
        <p:spPr>
          <a:xfrm>
            <a:off x="7946450" y="4327867"/>
            <a:ext cx="25507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Una de las más grandes y activas del mundo</a:t>
            </a:r>
          </a:p>
        </p:txBody>
      </p:sp>
    </p:spTree>
    <p:extLst>
      <p:ext uri="{BB962C8B-B14F-4D97-AF65-F5344CB8AC3E}">
        <p14:creationId xmlns:p14="http://schemas.microsoft.com/office/powerpoint/2010/main" val="1252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21F6977A-24C5-9710-7862-34FBD1A7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57" y="205805"/>
            <a:ext cx="2565616" cy="1279683"/>
          </a:xfrm>
          <a:prstGeom prst="rect">
            <a:avLst/>
          </a:prstGeom>
        </p:spPr>
      </p:pic>
      <p:sp>
        <p:nvSpPr>
          <p:cNvPr id="6" name="CuadroTexto 13">
            <a:extLst>
              <a:ext uri="{FF2B5EF4-FFF2-40B4-BE49-F238E27FC236}">
                <a16:creationId xmlns:a16="http://schemas.microsoft.com/office/drawing/2014/main" id="{A7C5B4CB-79D3-951C-702F-C01DFC1C6B2E}"/>
              </a:ext>
            </a:extLst>
          </p:cNvPr>
          <p:cNvSpPr txBox="1"/>
          <p:nvPr/>
        </p:nvSpPr>
        <p:spPr>
          <a:xfrm>
            <a:off x="3594904" y="1427846"/>
            <a:ext cx="5164008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b="1" dirty="0">
                <a:solidFill>
                  <a:schemeClr val="bg1"/>
                </a:solidFill>
                <a:latin typeface="Calibri"/>
                <a:ea typeface="Roboto"/>
                <a:cs typeface="Roboto"/>
              </a:rPr>
              <a:t>Framework que facilita el desarrollo de aplicaciones</a:t>
            </a:r>
            <a:endParaRPr lang="es-ES" sz="1600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8" name="Imagen 7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20EB7D74-23B5-1DBA-167D-02721282A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8" y="3495584"/>
            <a:ext cx="2663406" cy="988266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4B1F195-C648-4774-F287-5593E6E2FC49}"/>
              </a:ext>
            </a:extLst>
          </p:cNvPr>
          <p:cNvCxnSpPr/>
          <p:nvPr/>
        </p:nvCxnSpPr>
        <p:spPr>
          <a:xfrm>
            <a:off x="3098157" y="2337027"/>
            <a:ext cx="21447" cy="3759581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7CE3F4F5-8FD3-7F8F-3EE5-F399B3D2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7974" t="1402" r="113439" b="-935"/>
          <a:stretch/>
        </p:blipFill>
        <p:spPr>
          <a:xfrm>
            <a:off x="3402583" y="1251368"/>
            <a:ext cx="2519762" cy="3052721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9AF2853-7246-3090-701C-6E60F39438FC}"/>
              </a:ext>
            </a:extLst>
          </p:cNvPr>
          <p:cNvSpPr/>
          <p:nvPr/>
        </p:nvSpPr>
        <p:spPr>
          <a:xfrm>
            <a:off x="3899467" y="3450824"/>
            <a:ext cx="1510187" cy="5624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Clase B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11EED62-964F-8198-A66A-3BB5DDAF9C3A}"/>
              </a:ext>
            </a:extLst>
          </p:cNvPr>
          <p:cNvSpPr/>
          <p:nvPr/>
        </p:nvSpPr>
        <p:spPr>
          <a:xfrm>
            <a:off x="6875579" y="3508332"/>
            <a:ext cx="3005431" cy="11375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Clase A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A24E99C-53DA-B23B-370D-E6A5860F74D6}"/>
              </a:ext>
            </a:extLst>
          </p:cNvPr>
          <p:cNvSpPr/>
          <p:nvPr/>
        </p:nvSpPr>
        <p:spPr>
          <a:xfrm>
            <a:off x="6933089" y="3853388"/>
            <a:ext cx="1021357" cy="3467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Clase B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E9DA27DA-39D7-DB87-13FE-F06B05DB88BF}"/>
              </a:ext>
            </a:extLst>
          </p:cNvPr>
          <p:cNvCxnSpPr/>
          <p:nvPr/>
        </p:nvCxnSpPr>
        <p:spPr>
          <a:xfrm>
            <a:off x="5409090" y="3671560"/>
            <a:ext cx="1479177" cy="34251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CA25AC7-F480-2CA9-9966-D7BCAA06951A}"/>
              </a:ext>
            </a:extLst>
          </p:cNvPr>
          <p:cNvSpPr txBox="1"/>
          <p:nvPr/>
        </p:nvSpPr>
        <p:spPr>
          <a:xfrm>
            <a:off x="3664635" y="2806099"/>
            <a:ext cx="40532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Trabaja con inyección de dependencias.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7EF9F1-3E6D-527E-8D3C-D8D776655373}"/>
              </a:ext>
            </a:extLst>
          </p:cNvPr>
          <p:cNvSpPr txBox="1"/>
          <p:nvPr/>
        </p:nvSpPr>
        <p:spPr>
          <a:xfrm>
            <a:off x="5396967" y="4069613"/>
            <a:ext cx="10458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400" dirty="0">
                <a:solidFill>
                  <a:schemeClr val="bg1"/>
                </a:solidFill>
              </a:rPr>
              <a:t>Inyección</a:t>
            </a:r>
            <a:endParaRPr lang="es-ES" dirty="0" err="1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A2E1C95-A568-CA97-0FDF-3BF1722D2DC2}"/>
              </a:ext>
            </a:extLst>
          </p:cNvPr>
          <p:cNvSpPr txBox="1"/>
          <p:nvPr/>
        </p:nvSpPr>
        <p:spPr>
          <a:xfrm>
            <a:off x="7927382" y="4098368"/>
            <a:ext cx="18222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/>
              <a:t>Clase A usa Clase B</a:t>
            </a:r>
          </a:p>
        </p:txBody>
      </p:sp>
      <p:pic>
        <p:nvPicPr>
          <p:cNvPr id="25" name="Gráfico 24" descr="Caja (archivo) contorno">
            <a:extLst>
              <a:ext uri="{FF2B5EF4-FFF2-40B4-BE49-F238E27FC236}">
                <a16:creationId xmlns:a16="http://schemas.microsoft.com/office/drawing/2014/main" id="{892E7E87-0AC3-E1BF-D302-F1D689C6D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8543" y="5184764"/>
            <a:ext cx="914400" cy="914400"/>
          </a:xfrm>
          <a:prstGeom prst="rect">
            <a:avLst/>
          </a:prstGeom>
        </p:spPr>
      </p:pic>
      <p:pic>
        <p:nvPicPr>
          <p:cNvPr id="26" name="Gráfico 25" descr="Portátil con relleno sólido">
            <a:extLst>
              <a:ext uri="{FF2B5EF4-FFF2-40B4-BE49-F238E27FC236}">
                <a16:creationId xmlns:a16="http://schemas.microsoft.com/office/drawing/2014/main" id="{D6396F7A-F87E-79C8-842B-5F9BEC535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93562" y="5184764"/>
            <a:ext cx="914400" cy="914400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9558DF6-EB18-40F2-D269-4A5A3A523957}"/>
              </a:ext>
            </a:extLst>
          </p:cNvPr>
          <p:cNvSpPr/>
          <p:nvPr/>
        </p:nvSpPr>
        <p:spPr>
          <a:xfrm>
            <a:off x="5936823" y="5291408"/>
            <a:ext cx="1568823" cy="8367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Spring </a:t>
            </a:r>
            <a:r>
              <a:rPr lang="es-ES" dirty="0" err="1"/>
              <a:t>Boot</a:t>
            </a:r>
            <a:r>
              <a:rPr lang="es-ES" dirty="0"/>
              <a:t> </a:t>
            </a:r>
          </a:p>
          <a:p>
            <a:pPr algn="ctr"/>
            <a:r>
              <a:rPr lang="es-ES" dirty="0"/>
              <a:t>App</a:t>
            </a:r>
          </a:p>
        </p:txBody>
      </p:sp>
      <p:cxnSp>
        <p:nvCxnSpPr>
          <p:cNvPr id="28" name="Conector: curvado 27">
            <a:extLst>
              <a:ext uri="{FF2B5EF4-FFF2-40B4-BE49-F238E27FC236}">
                <a16:creationId xmlns:a16="http://schemas.microsoft.com/office/drawing/2014/main" id="{672689DC-21B2-37C2-940C-FFD54BAE4A7E}"/>
              </a:ext>
            </a:extLst>
          </p:cNvPr>
          <p:cNvCxnSpPr/>
          <p:nvPr/>
        </p:nvCxnSpPr>
        <p:spPr>
          <a:xfrm>
            <a:off x="5093351" y="5446177"/>
            <a:ext cx="920715" cy="341955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ector: curvado 28">
            <a:extLst>
              <a:ext uri="{FF2B5EF4-FFF2-40B4-BE49-F238E27FC236}">
                <a16:creationId xmlns:a16="http://schemas.microsoft.com/office/drawing/2014/main" id="{B9C373D5-ED16-23E1-CE8B-276F66AEEAAB}"/>
              </a:ext>
            </a:extLst>
          </p:cNvPr>
          <p:cNvCxnSpPr/>
          <p:nvPr/>
        </p:nvCxnSpPr>
        <p:spPr>
          <a:xfrm>
            <a:off x="7386118" y="5441951"/>
            <a:ext cx="656847" cy="428782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A201E25-921E-4DFF-3367-DDD11C0305FB}"/>
              </a:ext>
            </a:extLst>
          </p:cNvPr>
          <p:cNvSpPr txBox="1"/>
          <p:nvPr/>
        </p:nvSpPr>
        <p:spPr>
          <a:xfrm>
            <a:off x="3718020" y="4629992"/>
            <a:ext cx="28921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Tiene servidor embebido.</a:t>
            </a:r>
          </a:p>
        </p:txBody>
      </p:sp>
      <p:sp>
        <p:nvSpPr>
          <p:cNvPr id="5" name="CuadroTexto 20">
            <a:extLst>
              <a:ext uri="{FF2B5EF4-FFF2-40B4-BE49-F238E27FC236}">
                <a16:creationId xmlns:a16="http://schemas.microsoft.com/office/drawing/2014/main" id="{D09E2836-3335-FDED-BC68-6AF1AFF09F5D}"/>
              </a:ext>
            </a:extLst>
          </p:cNvPr>
          <p:cNvSpPr txBox="1"/>
          <p:nvPr/>
        </p:nvSpPr>
        <p:spPr>
          <a:xfrm>
            <a:off x="3596672" y="2179302"/>
            <a:ext cx="6442464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>
                <a:solidFill>
                  <a:schemeClr val="bg1"/>
                </a:solidFill>
                <a:latin typeface="Calibri"/>
                <a:ea typeface="Roboto"/>
                <a:cs typeface="Roboto"/>
              </a:rPr>
              <a:t>Simplifica la gestión de dependencias. Ofreciendo un conjunto de dependencias preconfiguradas y listas para usar.</a:t>
            </a:r>
            <a:endParaRPr lang="es-ES" sz="16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576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04D1843-14E4-7AB9-7D3C-D1BD11F5314D}"/>
              </a:ext>
            </a:extLst>
          </p:cNvPr>
          <p:cNvSpPr/>
          <p:nvPr/>
        </p:nvSpPr>
        <p:spPr>
          <a:xfrm>
            <a:off x="2148147" y="2197761"/>
            <a:ext cx="1608008" cy="7769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Dependencia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5D96881-2DF0-515B-82AB-685491C6A88A}"/>
              </a:ext>
            </a:extLst>
          </p:cNvPr>
          <p:cNvSpPr/>
          <p:nvPr/>
        </p:nvSpPr>
        <p:spPr>
          <a:xfrm>
            <a:off x="2148146" y="3261685"/>
            <a:ext cx="1608008" cy="7769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Dependencia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90F28DC-58E9-3776-FDA4-5D9ED3693F1D}"/>
              </a:ext>
            </a:extLst>
          </p:cNvPr>
          <p:cNvSpPr/>
          <p:nvPr/>
        </p:nvSpPr>
        <p:spPr>
          <a:xfrm>
            <a:off x="2148147" y="4354364"/>
            <a:ext cx="1608008" cy="7625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Dependencia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1DA71CD-E307-EBDD-31AC-EFDE4F8BE60F}"/>
              </a:ext>
            </a:extLst>
          </p:cNvPr>
          <p:cNvSpPr/>
          <p:nvPr/>
        </p:nvSpPr>
        <p:spPr>
          <a:xfrm>
            <a:off x="5282409" y="3261684"/>
            <a:ext cx="1464235" cy="77694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 Boot App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C03176-05A9-7C1F-91E9-D364C9E1EB58}"/>
              </a:ext>
            </a:extLst>
          </p:cNvPr>
          <p:cNvSpPr/>
          <p:nvPr/>
        </p:nvSpPr>
        <p:spPr>
          <a:xfrm>
            <a:off x="7280862" y="2686589"/>
            <a:ext cx="1967442" cy="1668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Servicio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BCC1E22-5090-84AF-12DC-B0297DCC1551}"/>
              </a:ext>
            </a:extLst>
          </p:cNvPr>
          <p:cNvSpPr/>
          <p:nvPr/>
        </p:nvSpPr>
        <p:spPr>
          <a:xfrm>
            <a:off x="5411804" y="4167457"/>
            <a:ext cx="1766159" cy="3743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Auto Configuración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E018D00-6058-004F-0A6B-C872F013658A}"/>
              </a:ext>
            </a:extLst>
          </p:cNvPr>
          <p:cNvCxnSpPr/>
          <p:nvPr/>
        </p:nvCxnSpPr>
        <p:spPr>
          <a:xfrm flipV="1">
            <a:off x="3757564" y="2522803"/>
            <a:ext cx="973149" cy="1381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035C51C-311D-C9DC-DAAC-828805870629}"/>
              </a:ext>
            </a:extLst>
          </p:cNvPr>
          <p:cNvCxnSpPr>
            <a:cxnSpLocks/>
          </p:cNvCxnSpPr>
          <p:nvPr/>
        </p:nvCxnSpPr>
        <p:spPr>
          <a:xfrm flipV="1">
            <a:off x="3771941" y="4794425"/>
            <a:ext cx="973149" cy="13813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02B1FA6-45CB-2E85-E9F3-FB8D8243FBB6}"/>
              </a:ext>
            </a:extLst>
          </p:cNvPr>
          <p:cNvCxnSpPr/>
          <p:nvPr/>
        </p:nvCxnSpPr>
        <p:spPr>
          <a:xfrm>
            <a:off x="4729869" y="2521676"/>
            <a:ext cx="29882" cy="227105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57C8278-D141-0C9F-60CB-5B8D78DC0698}"/>
              </a:ext>
            </a:extLst>
          </p:cNvPr>
          <p:cNvCxnSpPr>
            <a:cxnSpLocks/>
          </p:cNvCxnSpPr>
          <p:nvPr/>
        </p:nvCxnSpPr>
        <p:spPr>
          <a:xfrm>
            <a:off x="4749601" y="3729937"/>
            <a:ext cx="527452" cy="564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ECE6206-7D71-ACA1-D158-E3E50D476BB5}"/>
              </a:ext>
            </a:extLst>
          </p:cNvPr>
          <p:cNvCxnSpPr>
            <a:cxnSpLocks/>
          </p:cNvCxnSpPr>
          <p:nvPr/>
        </p:nvCxnSpPr>
        <p:spPr>
          <a:xfrm>
            <a:off x="6748053" y="3658050"/>
            <a:ext cx="527452" cy="564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n 1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D37E4072-CE00-2217-7BF7-BE4E6781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05" y="821395"/>
            <a:ext cx="2663406" cy="98826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6FEFE36-1E98-FCCA-449C-EE21F2F4280A}"/>
              </a:ext>
            </a:extLst>
          </p:cNvPr>
          <p:cNvSpPr txBox="1"/>
          <p:nvPr/>
        </p:nvSpPr>
        <p:spPr>
          <a:xfrm>
            <a:off x="3669891" y="5574186"/>
            <a:ext cx="485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En estos ejercicios se utilizó Spring </a:t>
            </a:r>
            <a:r>
              <a:rPr lang="es-ES" b="1" dirty="0" err="1">
                <a:solidFill>
                  <a:schemeClr val="bg1"/>
                </a:solidFill>
              </a:rPr>
              <a:t>Initializr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E1E5B2E-8F8F-9932-366C-D1B1D06C3F2E}"/>
              </a:ext>
            </a:extLst>
          </p:cNvPr>
          <p:cNvSpPr txBox="1"/>
          <p:nvPr/>
        </p:nvSpPr>
        <p:spPr>
          <a:xfrm>
            <a:off x="4020820" y="977900"/>
            <a:ext cx="545846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Esquema de Auto configuración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71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99F7CF6B-2A17-057B-63A9-A1E2B2BF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36" y="1893678"/>
            <a:ext cx="9026105" cy="4537134"/>
          </a:xfrm>
          <a:prstGeom prst="rect">
            <a:avLst/>
          </a:prstGeom>
        </p:spPr>
      </p:pic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6A5C9FA6-9BE4-8ACF-659E-F6DBE67D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11" y="256367"/>
            <a:ext cx="2524125" cy="15144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B257B97-40B2-B8C3-5A3F-3668F328CFE4}"/>
              </a:ext>
            </a:extLst>
          </p:cNvPr>
          <p:cNvSpPr txBox="1"/>
          <p:nvPr/>
        </p:nvSpPr>
        <p:spPr>
          <a:xfrm>
            <a:off x="4402411" y="1533149"/>
            <a:ext cx="33770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latin typeface="Calibri"/>
                <a:ea typeface="Calibri"/>
                <a:cs typeface="Calibri"/>
              </a:rPr>
              <a:t>Esquema de funcionamiento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0ABA2B-AA82-E2A2-73A6-A4649CC4F6C4}"/>
              </a:ext>
            </a:extLst>
          </p:cNvPr>
          <p:cNvSpPr txBox="1"/>
          <p:nvPr/>
        </p:nvSpPr>
        <p:spPr>
          <a:xfrm>
            <a:off x="3576861" y="688421"/>
            <a:ext cx="66465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latin typeface="Calibri"/>
                <a:ea typeface="Roboto"/>
                <a:cs typeface="Roboto"/>
              </a:rPr>
              <a:t>Módulo de Spring, diseñado para facilitar el procesamiento por lotes de grandes volúmenes de datos en aplicaciones Java.</a:t>
            </a:r>
            <a:endParaRPr lang="es-ES" b="1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440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33B84386-84DD-73DF-FED6-39956193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603" y="1265209"/>
            <a:ext cx="4847398" cy="4974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1CA8BA-AE29-8D39-67FD-3D78E747BF4C}"/>
              </a:ext>
            </a:extLst>
          </p:cNvPr>
          <p:cNvSpPr txBox="1"/>
          <p:nvPr/>
        </p:nvSpPr>
        <p:spPr>
          <a:xfrm>
            <a:off x="3045712" y="430340"/>
            <a:ext cx="55591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000" b="1" dirty="0"/>
              <a:t>Ejemplo estructura Spring </a:t>
            </a:r>
            <a:r>
              <a:rPr lang="es-ES" sz="2000" b="1" err="1"/>
              <a:t>Batch</a:t>
            </a:r>
            <a:endParaRPr lang="es-ES" sz="2000" b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34A651-EA6A-5147-FE9B-4E612D83B139}"/>
              </a:ext>
            </a:extLst>
          </p:cNvPr>
          <p:cNvSpPr txBox="1"/>
          <p:nvPr/>
        </p:nvSpPr>
        <p:spPr>
          <a:xfrm>
            <a:off x="8046420" y="1975253"/>
            <a:ext cx="19569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 dirty="0" err="1"/>
              <a:t>Processor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E5658B-3BB8-D1B2-F84F-DC0793E7D5EF}"/>
              </a:ext>
            </a:extLst>
          </p:cNvPr>
          <p:cNvSpPr txBox="1"/>
          <p:nvPr/>
        </p:nvSpPr>
        <p:spPr>
          <a:xfrm>
            <a:off x="8046419" y="2262799"/>
            <a:ext cx="19569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 dirty="0"/>
              <a:t>Reader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BE1149A-B8F2-09F1-B94A-6B21B3682C6D}"/>
              </a:ext>
            </a:extLst>
          </p:cNvPr>
          <p:cNvCxnSpPr/>
          <p:nvPr/>
        </p:nvCxnSpPr>
        <p:spPr>
          <a:xfrm flipV="1">
            <a:off x="6716481" y="2176902"/>
            <a:ext cx="1155264" cy="93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2375B69-FBBB-5539-6C1F-5492E71DFFC1}"/>
              </a:ext>
            </a:extLst>
          </p:cNvPr>
          <p:cNvCxnSpPr>
            <a:cxnSpLocks/>
          </p:cNvCxnSpPr>
          <p:nvPr/>
        </p:nvCxnSpPr>
        <p:spPr>
          <a:xfrm flipV="1">
            <a:off x="5048708" y="1961243"/>
            <a:ext cx="2981186" cy="93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0591AE-D49B-3587-CE6F-3293ECEA249D}"/>
              </a:ext>
            </a:extLst>
          </p:cNvPr>
          <p:cNvSpPr txBox="1"/>
          <p:nvPr/>
        </p:nvSpPr>
        <p:spPr>
          <a:xfrm>
            <a:off x="8046419" y="1702083"/>
            <a:ext cx="19569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b="1" err="1"/>
              <a:t>Main</a:t>
            </a:r>
            <a:endParaRPr lang="es-ES" sz="1600" b="1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22CA79B-528B-7F59-2314-082533BE736E}"/>
              </a:ext>
            </a:extLst>
          </p:cNvPr>
          <p:cNvCxnSpPr>
            <a:cxnSpLocks/>
          </p:cNvCxnSpPr>
          <p:nvPr/>
        </p:nvCxnSpPr>
        <p:spPr>
          <a:xfrm flipV="1">
            <a:off x="6716480" y="2435694"/>
            <a:ext cx="1155264" cy="93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9D908A2-2608-3761-2246-56DE79FB6583}"/>
              </a:ext>
            </a:extLst>
          </p:cNvPr>
          <p:cNvCxnSpPr>
            <a:cxnSpLocks/>
          </p:cNvCxnSpPr>
          <p:nvPr/>
        </p:nvCxnSpPr>
        <p:spPr>
          <a:xfrm flipV="1">
            <a:off x="5408141" y="3557128"/>
            <a:ext cx="2981186" cy="93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3F4B465-895D-6FC4-57CC-35D7D2EDFA6B}"/>
              </a:ext>
            </a:extLst>
          </p:cNvPr>
          <p:cNvSpPr txBox="1"/>
          <p:nvPr/>
        </p:nvSpPr>
        <p:spPr>
          <a:xfrm>
            <a:off x="8405852" y="3398609"/>
            <a:ext cx="19569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 dirty="0"/>
              <a:t>Archivo de lectura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2F78BBA-2F1B-D2B1-9DA1-CAFDF2C3E44F}"/>
              </a:ext>
            </a:extLst>
          </p:cNvPr>
          <p:cNvCxnSpPr>
            <a:cxnSpLocks/>
          </p:cNvCxnSpPr>
          <p:nvPr/>
        </p:nvCxnSpPr>
        <p:spPr>
          <a:xfrm flipV="1">
            <a:off x="5738820" y="4434146"/>
            <a:ext cx="2463601" cy="93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B017E1-F017-E82E-6C8A-C732F994F7EE}"/>
              </a:ext>
            </a:extLst>
          </p:cNvPr>
          <p:cNvSpPr txBox="1"/>
          <p:nvPr/>
        </p:nvSpPr>
        <p:spPr>
          <a:xfrm>
            <a:off x="8405852" y="4261249"/>
            <a:ext cx="28483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 dirty="0"/>
              <a:t>Archivos de configuración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6B9A781-6034-859F-5BD0-06F23D731C89}"/>
              </a:ext>
            </a:extLst>
          </p:cNvPr>
          <p:cNvCxnSpPr/>
          <p:nvPr/>
        </p:nvCxnSpPr>
        <p:spPr>
          <a:xfrm>
            <a:off x="4722540" y="6096000"/>
            <a:ext cx="3319195" cy="155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942A6B2-E505-20D0-5631-3A523842D1B6}"/>
              </a:ext>
            </a:extLst>
          </p:cNvPr>
          <p:cNvSpPr txBox="1"/>
          <p:nvPr/>
        </p:nvSpPr>
        <p:spPr>
          <a:xfrm>
            <a:off x="8405852" y="5727739"/>
            <a:ext cx="28483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b="1" dirty="0"/>
              <a:t>Archivos de configuración de dependencias</a:t>
            </a:r>
          </a:p>
        </p:txBody>
      </p:sp>
      <p:pic>
        <p:nvPicPr>
          <p:cNvPr id="22" name="Imagen 21" descr="Logotipo&#10;&#10;El contenido generado por IA puede ser incorrecto.">
            <a:extLst>
              <a:ext uri="{FF2B5EF4-FFF2-40B4-BE49-F238E27FC236}">
                <a16:creationId xmlns:a16="http://schemas.microsoft.com/office/drawing/2014/main" id="{CDB734D4-E001-8E00-B9DE-73115081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5" y="-130155"/>
            <a:ext cx="25241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3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&#10;&#10;El contenido generado por IA puede ser incorrecto.">
            <a:extLst>
              <a:ext uri="{FF2B5EF4-FFF2-40B4-BE49-F238E27FC236}">
                <a16:creationId xmlns:a16="http://schemas.microsoft.com/office/drawing/2014/main" id="{C849D390-8320-6559-DEA8-8F938E48C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384" y="1471614"/>
            <a:ext cx="1957117" cy="1298096"/>
          </a:xfrm>
          <a:prstGeom prst="rect">
            <a:avLst/>
          </a:prstGeom>
        </p:spPr>
      </p:pic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6F3308C8-E427-F6DF-76FE-50468035D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6" y="1120536"/>
            <a:ext cx="3566843" cy="201462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FE9235B-1806-7060-588E-64FC90642E84}"/>
              </a:ext>
            </a:extLst>
          </p:cNvPr>
          <p:cNvSpPr txBox="1"/>
          <p:nvPr/>
        </p:nvSpPr>
        <p:spPr>
          <a:xfrm>
            <a:off x="317994" y="2846154"/>
            <a:ext cx="4750447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b="1" dirty="0">
                <a:latin typeface="Calibri"/>
                <a:ea typeface="Roboto"/>
                <a:cs typeface="Roboto"/>
              </a:rPr>
              <a:t>base de datos relacional ampliamente utilizada para almacenar y gestionar datos </a:t>
            </a:r>
            <a:endParaRPr lang="es-ES"/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A6206141-A940-4ADD-A40B-02772DE7C055}"/>
              </a:ext>
            </a:extLst>
          </p:cNvPr>
          <p:cNvSpPr txBox="1"/>
          <p:nvPr/>
        </p:nvSpPr>
        <p:spPr>
          <a:xfrm>
            <a:off x="5422238" y="2782724"/>
            <a:ext cx="5283255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b="1" dirty="0">
                <a:latin typeface="Calibri"/>
                <a:ea typeface="Roboto"/>
                <a:cs typeface="Roboto"/>
              </a:rPr>
              <a:t> base de datos relacional utilizada en algunos ejercicios para almacenar y gestionar los datos.</a:t>
            </a:r>
            <a:endParaRPr lang="es-ES" sz="16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8" name="CuadroTexto 8">
            <a:extLst>
              <a:ext uri="{FF2B5EF4-FFF2-40B4-BE49-F238E27FC236}">
                <a16:creationId xmlns:a16="http://schemas.microsoft.com/office/drawing/2014/main" id="{8696CEF7-355B-D42C-6688-C74A34F39ED0}"/>
              </a:ext>
            </a:extLst>
          </p:cNvPr>
          <p:cNvSpPr txBox="1"/>
          <p:nvPr/>
        </p:nvSpPr>
        <p:spPr>
          <a:xfrm>
            <a:off x="3931552" y="715601"/>
            <a:ext cx="413904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1" dirty="0">
                <a:latin typeface="Calibri"/>
                <a:ea typeface="Calibri"/>
                <a:cs typeface="Calibri"/>
              </a:rPr>
              <a:t>Bases de datos utilizadas</a:t>
            </a:r>
            <a:endParaRPr lang="es-ES"/>
          </a:p>
        </p:txBody>
      </p:sp>
      <p:pic>
        <p:nvPicPr>
          <p:cNvPr id="9" name="Imagen 8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FFBA981E-4535-D552-0B86-A57A4574A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197" y="4411963"/>
            <a:ext cx="2797117" cy="1384001"/>
          </a:xfrm>
          <a:prstGeom prst="rect">
            <a:avLst/>
          </a:prstGeom>
        </p:spPr>
      </p:pic>
      <p:pic>
        <p:nvPicPr>
          <p:cNvPr id="10" name="Imagen 9" descr="Imagen que contiene taza, café, tabla, vidrio&#10;&#10;El contenido generado por IA puede ser incorrecto.">
            <a:extLst>
              <a:ext uri="{FF2B5EF4-FFF2-40B4-BE49-F238E27FC236}">
                <a16:creationId xmlns:a16="http://schemas.microsoft.com/office/drawing/2014/main" id="{1A125F8F-25B7-08FA-B638-9D53ACE04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168" y="4262437"/>
            <a:ext cx="907212" cy="1280484"/>
          </a:xfrm>
          <a:prstGeom prst="rect">
            <a:avLst/>
          </a:prstGeom>
        </p:spPr>
      </p:pic>
      <p:sp>
        <p:nvSpPr>
          <p:cNvPr id="11" name="CuadroTexto 8">
            <a:extLst>
              <a:ext uri="{FF2B5EF4-FFF2-40B4-BE49-F238E27FC236}">
                <a16:creationId xmlns:a16="http://schemas.microsoft.com/office/drawing/2014/main" id="{1DC494DC-FB23-D160-04EF-AC572199D048}"/>
              </a:ext>
            </a:extLst>
          </p:cNvPr>
          <p:cNvSpPr txBox="1"/>
          <p:nvPr/>
        </p:nvSpPr>
        <p:spPr>
          <a:xfrm>
            <a:off x="3845287" y="3619827"/>
            <a:ext cx="4139045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b="1" dirty="0">
                <a:latin typeface="Calibri"/>
                <a:ea typeface="Calibri"/>
                <a:cs typeface="Calibri"/>
              </a:rPr>
              <a:t>Entornos para BD</a:t>
            </a:r>
            <a:endParaRPr lang="es-ES" dirty="0"/>
          </a:p>
        </p:txBody>
      </p:sp>
      <p:sp>
        <p:nvSpPr>
          <p:cNvPr id="12" name="CuadroTexto 9">
            <a:extLst>
              <a:ext uri="{FF2B5EF4-FFF2-40B4-BE49-F238E27FC236}">
                <a16:creationId xmlns:a16="http://schemas.microsoft.com/office/drawing/2014/main" id="{679EC9D1-FEFA-8A1A-D58C-6296DA75365D}"/>
              </a:ext>
            </a:extLst>
          </p:cNvPr>
          <p:cNvSpPr txBox="1"/>
          <p:nvPr/>
        </p:nvSpPr>
        <p:spPr>
          <a:xfrm>
            <a:off x="5839180" y="5629440"/>
            <a:ext cx="5283255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b="1" dirty="0" err="1">
                <a:latin typeface="Roboto"/>
                <a:ea typeface="Roboto"/>
                <a:cs typeface="Roboto"/>
              </a:rPr>
              <a:t>Database</a:t>
            </a:r>
          </a:p>
        </p:txBody>
      </p:sp>
      <p:sp>
        <p:nvSpPr>
          <p:cNvPr id="13" name="CuadroTexto 9">
            <a:extLst>
              <a:ext uri="{FF2B5EF4-FFF2-40B4-BE49-F238E27FC236}">
                <a16:creationId xmlns:a16="http://schemas.microsoft.com/office/drawing/2014/main" id="{ED829CCF-55B9-9AF8-6F62-9BAB9AF3D2C6}"/>
              </a:ext>
            </a:extLst>
          </p:cNvPr>
          <p:cNvSpPr txBox="1"/>
          <p:nvPr/>
        </p:nvSpPr>
        <p:spPr>
          <a:xfrm>
            <a:off x="1972" y="5715703"/>
            <a:ext cx="5283255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b="1" err="1">
                <a:latin typeface="Roboto"/>
                <a:ea typeface="Roboto"/>
                <a:cs typeface="Roboto"/>
              </a:rPr>
              <a:t>Workbench</a:t>
            </a:r>
            <a:endParaRPr lang="es-ES" sz="1600" b="1">
              <a:latin typeface="Roboto"/>
              <a:ea typeface="Roboto"/>
              <a:cs typeface="Roboto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F503991-2E32-5938-4901-E02D15AAE457}"/>
              </a:ext>
            </a:extLst>
          </p:cNvPr>
          <p:cNvCxnSpPr/>
          <p:nvPr/>
        </p:nvCxnSpPr>
        <p:spPr>
          <a:xfrm flipH="1">
            <a:off x="5829312" y="4037499"/>
            <a:ext cx="13814" cy="407077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B972772-E794-C8C6-F8CC-7F920CBDDCBE}"/>
              </a:ext>
            </a:extLst>
          </p:cNvPr>
          <p:cNvCxnSpPr/>
          <p:nvPr/>
        </p:nvCxnSpPr>
        <p:spPr>
          <a:xfrm>
            <a:off x="2704352" y="4422023"/>
            <a:ext cx="3137647" cy="14941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8F863B5-FF02-5DAD-BDC6-B66983884C45}"/>
              </a:ext>
            </a:extLst>
          </p:cNvPr>
          <p:cNvCxnSpPr>
            <a:cxnSpLocks/>
          </p:cNvCxnSpPr>
          <p:nvPr/>
        </p:nvCxnSpPr>
        <p:spPr>
          <a:xfrm>
            <a:off x="5838615" y="4436400"/>
            <a:ext cx="3137647" cy="14941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53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D0C233A8-D3F6-5BBE-340E-BFC66603F9F2}"/>
              </a:ext>
            </a:extLst>
          </p:cNvPr>
          <p:cNvSpPr txBox="1"/>
          <p:nvPr/>
        </p:nvSpPr>
        <p:spPr>
          <a:xfrm>
            <a:off x="3568686" y="3084367"/>
            <a:ext cx="61405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  <a:ea typeface="Roboto"/>
                <a:cs typeface="Roboto"/>
              </a:rPr>
              <a:t>JPA es una especificación de Java para la gestión de la persistencia de datos. En este caso se ha usado junto a Spring.</a:t>
            </a:r>
            <a:endParaRPr lang="es-ES" sz="1400" b="1" dirty="0">
              <a:solidFill>
                <a:schemeClr val="bg1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BDE3C105-198A-19E7-6B11-0F2C7155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92" y="1238249"/>
            <a:ext cx="1894218" cy="173606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F15B8AF-E3F4-2423-3DBE-4A4BCF138B07}"/>
              </a:ext>
            </a:extLst>
          </p:cNvPr>
          <p:cNvSpPr txBox="1"/>
          <p:nvPr/>
        </p:nvSpPr>
        <p:spPr>
          <a:xfrm>
            <a:off x="4319740" y="715601"/>
            <a:ext cx="41390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Persistencia de datos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A572D7-489D-64A3-D593-D6F75ABB987B}"/>
              </a:ext>
            </a:extLst>
          </p:cNvPr>
          <p:cNvSpPr txBox="1"/>
          <p:nvPr/>
        </p:nvSpPr>
        <p:spPr>
          <a:xfrm>
            <a:off x="3574042" y="5444224"/>
            <a:ext cx="562831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  <a:ea typeface="Roboto"/>
                <a:cs typeface="Roboto"/>
              </a:rPr>
              <a:t>Otra implementación de JPA que proporciona herramientas avanzadas para la gestión de la persistencia de datos. En uno de los ejercicios, se utiliza en lugar de </a:t>
            </a:r>
            <a:r>
              <a:rPr lang="es-ES" sz="1400" b="1" dirty="0" err="1">
                <a:solidFill>
                  <a:schemeClr val="bg1"/>
                </a:solidFill>
                <a:latin typeface="Calibri"/>
                <a:ea typeface="Roboto"/>
                <a:cs typeface="Roboto"/>
              </a:rPr>
              <a:t>Hibernate</a:t>
            </a:r>
            <a:r>
              <a:rPr lang="es-ES" sz="1400" b="1" dirty="0">
                <a:solidFill>
                  <a:schemeClr val="bg1"/>
                </a:solidFill>
                <a:latin typeface="Calibri"/>
                <a:ea typeface="Roboto"/>
                <a:cs typeface="Roboto"/>
              </a:rPr>
              <a:t>.</a:t>
            </a:r>
            <a:endParaRPr lang="es-ES" sz="1400" b="1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17" name="Imagen 16" descr="Imagen que contiene alimentos, luz, dibujo&#10;&#10;El contenido generado por IA puede ser incorrecto.">
            <a:extLst>
              <a:ext uri="{FF2B5EF4-FFF2-40B4-BE49-F238E27FC236}">
                <a16:creationId xmlns:a16="http://schemas.microsoft.com/office/drawing/2014/main" id="{C49DCD57-0199-E372-5148-6E4C0982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75" y="5334271"/>
            <a:ext cx="2325538" cy="675197"/>
          </a:xfrm>
          <a:prstGeom prst="rect">
            <a:avLst/>
          </a:prstGeom>
        </p:spPr>
      </p:pic>
      <p:pic>
        <p:nvPicPr>
          <p:cNvPr id="18" name="Imagen 17" descr="Texto, Logotipo&#10;&#10;El contenido generado por IA puede ser incorrecto.">
            <a:extLst>
              <a:ext uri="{FF2B5EF4-FFF2-40B4-BE49-F238E27FC236}">
                <a16:creationId xmlns:a16="http://schemas.microsoft.com/office/drawing/2014/main" id="{7725CD24-4F21-C824-5678-3C7ED1CBF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66" y="4284373"/>
            <a:ext cx="2113473" cy="60401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0729D67-A2F4-F580-D6B5-CA603C72ED95}"/>
              </a:ext>
            </a:extLst>
          </p:cNvPr>
          <p:cNvSpPr txBox="1"/>
          <p:nvPr/>
        </p:nvSpPr>
        <p:spPr>
          <a:xfrm>
            <a:off x="3573195" y="1875821"/>
            <a:ext cx="601621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  <a:ea typeface="Roboto"/>
                <a:cs typeface="Roboto"/>
              </a:rPr>
              <a:t>JDBC es una API de Java que permite la conexión y ejecución de operaciones en bases de datos. En algunos ejercicios, se utiliza para leer y escribir datos en MySQL.</a:t>
            </a:r>
            <a:endParaRPr lang="es-ES" sz="14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FF0CF18-9581-38CE-A050-CA4BE252FAFF}"/>
              </a:ext>
            </a:extLst>
          </p:cNvPr>
          <p:cNvSpPr txBox="1"/>
          <p:nvPr/>
        </p:nvSpPr>
        <p:spPr>
          <a:xfrm>
            <a:off x="3570940" y="4243576"/>
            <a:ext cx="645712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  <a:ea typeface="Roboto"/>
                <a:cs typeface="Roboto"/>
              </a:rPr>
              <a:t>implementación de JPA que proporciona herramientas avanzadas para la gestión de la persistencia de datos. Permite mapear objetos Java a tablas de bases de datos y proporciona una API para realizar operaciones CRUD.</a:t>
            </a:r>
            <a:endParaRPr lang="es-ES" sz="14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5" name="Imagen 2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9B0A44C9-6E09-239B-CCF6-1F9A74F92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17" y="2516037"/>
            <a:ext cx="1883435" cy="1610266"/>
          </a:xfrm>
          <a:prstGeom prst="rect">
            <a:avLst/>
          </a:prstGeom>
        </p:spPr>
      </p:pic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8CB8E423-1CD3-A531-20AF-57D4ED81AB05}"/>
              </a:ext>
            </a:extLst>
          </p:cNvPr>
          <p:cNvCxnSpPr/>
          <p:nvPr/>
        </p:nvCxnSpPr>
        <p:spPr>
          <a:xfrm>
            <a:off x="3298052" y="1714288"/>
            <a:ext cx="14941" cy="4437529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568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c04a875-6eb2-484b-a14b-e2519851b720}" enabled="1" method="Standard" siteId="{14cb4ab4-62b8-45a2-a944-e225383ee1f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1536</cp:revision>
  <dcterms:created xsi:type="dcterms:W3CDTF">2025-04-24T10:44:11Z</dcterms:created>
  <dcterms:modified xsi:type="dcterms:W3CDTF">2025-04-30T11:35:58Z</dcterms:modified>
</cp:coreProperties>
</file>